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85" r:id="rId2"/>
    <p:sldId id="297" r:id="rId3"/>
    <p:sldId id="310" r:id="rId4"/>
    <p:sldId id="300" r:id="rId5"/>
    <p:sldId id="294" r:id="rId6"/>
    <p:sldId id="319" r:id="rId7"/>
    <p:sldId id="321" r:id="rId8"/>
    <p:sldId id="320" r:id="rId9"/>
    <p:sldId id="291" r:id="rId10"/>
    <p:sldId id="305" r:id="rId11"/>
    <p:sldId id="323" r:id="rId12"/>
    <p:sldId id="322" r:id="rId13"/>
    <p:sldId id="327" r:id="rId14"/>
    <p:sldId id="326" r:id="rId15"/>
    <p:sldId id="328" r:id="rId16"/>
    <p:sldId id="329" r:id="rId17"/>
    <p:sldId id="287" r:id="rId18"/>
  </p:sldIdLst>
  <p:sldSz cx="12192000" cy="6858000"/>
  <p:notesSz cx="6858000" cy="9144000"/>
  <p:embeddedFontLst>
    <p:embeddedFont>
      <p:font typeface="UTM Billhead 1910" panose="02040603050506020204" pitchFamily="18" charset="0"/>
      <p:regular r:id="rId20"/>
    </p:embeddedFont>
    <p:embeddedFont>
      <p:font typeface="等线" panose="020B0604020202020204" charset="-122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UTM Bienvenue" panose="02040603050506020204" pitchFamily="18" charset="0"/>
      <p:regular r:id="rId28"/>
    </p:embeddedFont>
  </p:embeddedFontLst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A7CE"/>
    <a:srgbClr val="6FA5CF"/>
    <a:srgbClr val="E4CBCB"/>
    <a:srgbClr val="B3DEE5"/>
    <a:srgbClr val="E4729E"/>
    <a:srgbClr val="7DBEFE"/>
    <a:srgbClr val="A56C46"/>
    <a:srgbClr val="F0CD80"/>
    <a:srgbClr val="CDBF97"/>
    <a:srgbClr val="8D7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98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2021/10/7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6175E-CB8F-4EB7-8068-CC260C294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8781ED-FE88-457F-B53D-084A86B3E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756CC-FF76-487C-A8BE-E7272396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84CA58-337E-45EA-B593-844E1E4BD735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0C842-6DED-4457-AB4E-2CC1EF9D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0818E-E0B4-417D-9716-E5429DC7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42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D6B43F-7E80-43D1-ABCF-0DDE5014EC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0" y="10889530"/>
            <a:ext cx="1789938" cy="1546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E096A8-BD8A-4812-B34F-750B6A6EDE01}"/>
              </a:ext>
            </a:extLst>
          </p:cNvPr>
          <p:cNvSpPr txBox="1"/>
          <p:nvPr userDrawn="1"/>
        </p:nvSpPr>
        <p:spPr>
          <a:xfrm>
            <a:off x="11410568" y="6488668"/>
            <a:ext cx="805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  <a:latin typeface="UVN Thang Vu" panose="03090702030407020404" pitchFamily="66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75CEDC-FAC5-4E1B-8AC9-72A495B56EA4}"/>
              </a:ext>
            </a:extLst>
          </p:cNvPr>
          <p:cNvSpPr txBox="1"/>
          <p:nvPr userDrawn="1"/>
        </p:nvSpPr>
        <p:spPr>
          <a:xfrm>
            <a:off x="0" y="0"/>
            <a:ext cx="805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Thang Vu" panose="03090702030407020404" pitchFamily="66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18" Type="http://schemas.openxmlformats.org/officeDocument/2006/relationships/image" Target="../media/image21.gi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.png"/><Relationship Id="rId7" Type="http://schemas.openxmlformats.org/officeDocument/2006/relationships/image" Target="../media/image14.sv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20" Type="http://schemas.openxmlformats.org/officeDocument/2006/relationships/image" Target="../media/image5.pn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18.png"/><Relationship Id="rId23" Type="http://schemas.openxmlformats.org/officeDocument/2006/relationships/image" Target="../media/image3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17.png"/><Relationship Id="rId2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18" Type="http://schemas.openxmlformats.org/officeDocument/2006/relationships/image" Target="../media/image21.gi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.png"/><Relationship Id="rId7" Type="http://schemas.openxmlformats.org/officeDocument/2006/relationships/image" Target="../media/image14.sv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audio" Target="../media/media3.mp3"/><Relationship Id="rId16" Type="http://schemas.openxmlformats.org/officeDocument/2006/relationships/image" Target="../media/image19.png"/><Relationship Id="rId20" Type="http://schemas.openxmlformats.org/officeDocument/2006/relationships/image" Target="../media/image5.png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image" Target="../media/image18.svg"/><Relationship Id="rId24" Type="http://schemas.openxmlformats.org/officeDocument/2006/relationships/image" Target="../media/image3.png"/><Relationship Id="rId5" Type="http://schemas.openxmlformats.org/officeDocument/2006/relationships/image" Target="../media/image12.svg"/><Relationship Id="rId15" Type="http://schemas.openxmlformats.org/officeDocument/2006/relationships/image" Target="../media/image18.png"/><Relationship Id="rId23" Type="http://schemas.openxmlformats.org/officeDocument/2006/relationships/image" Target="../media/image41.sv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17.png"/><Relationship Id="rId2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18" Type="http://schemas.openxmlformats.org/officeDocument/2006/relationships/image" Target="../media/image21.gi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.png"/><Relationship Id="rId7" Type="http://schemas.openxmlformats.org/officeDocument/2006/relationships/image" Target="../media/image14.sv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20" Type="http://schemas.openxmlformats.org/officeDocument/2006/relationships/image" Target="../media/image5.pn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8.svg"/><Relationship Id="rId24" Type="http://schemas.openxmlformats.org/officeDocument/2006/relationships/image" Target="../media/image3.png"/><Relationship Id="rId5" Type="http://schemas.openxmlformats.org/officeDocument/2006/relationships/image" Target="../media/image12.svg"/><Relationship Id="rId15" Type="http://schemas.openxmlformats.org/officeDocument/2006/relationships/image" Target="../media/image18.png"/><Relationship Id="rId23" Type="http://schemas.openxmlformats.org/officeDocument/2006/relationships/image" Target="../media/image41.sv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17.png"/><Relationship Id="rId2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.png"/><Relationship Id="rId7" Type="http://schemas.openxmlformats.org/officeDocument/2006/relationships/image" Target="../media/image14.sv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3.mp3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17.png"/><Relationship Id="rId23" Type="http://schemas.openxmlformats.org/officeDocument/2006/relationships/image" Target="../media/image3.png"/><Relationship Id="rId10" Type="http://schemas.openxmlformats.org/officeDocument/2006/relationships/image" Target="../media/image14.png"/><Relationship Id="rId19" Type="http://schemas.openxmlformats.org/officeDocument/2006/relationships/image" Target="../media/image21.gif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16.png"/><Relationship Id="rId2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.png"/><Relationship Id="rId7" Type="http://schemas.openxmlformats.org/officeDocument/2006/relationships/image" Target="../media/image14.sv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17.png"/><Relationship Id="rId23" Type="http://schemas.openxmlformats.org/officeDocument/2006/relationships/image" Target="../media/image3.png"/><Relationship Id="rId10" Type="http://schemas.openxmlformats.org/officeDocument/2006/relationships/image" Target="../media/image14.png"/><Relationship Id="rId19" Type="http://schemas.openxmlformats.org/officeDocument/2006/relationships/image" Target="../media/image21.gif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9.png"/><Relationship Id="rId2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svg"/><Relationship Id="rId18" Type="http://schemas.openxmlformats.org/officeDocument/2006/relationships/image" Target="../media/image19.png"/><Relationship Id="rId3" Type="http://schemas.microsoft.com/office/2007/relationships/media" Target="../media/media3.mp3"/><Relationship Id="rId21" Type="http://schemas.openxmlformats.org/officeDocument/2006/relationships/image" Target="../media/image22.png"/><Relationship Id="rId7" Type="http://schemas.openxmlformats.org/officeDocument/2006/relationships/image" Target="../media/image12.sv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5" Type="http://schemas.openxmlformats.org/officeDocument/2006/relationships/image" Target="../media/image3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20" Type="http://schemas.openxmlformats.org/officeDocument/2006/relationships/image" Target="../media/image21.gif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0.svg"/><Relationship Id="rId23" Type="http://schemas.openxmlformats.org/officeDocument/2006/relationships/image" Target="../media/image6.png"/><Relationship Id="rId10" Type="http://schemas.openxmlformats.org/officeDocument/2006/relationships/image" Target="../media/image13.png"/><Relationship Id="rId19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4.svg"/><Relationship Id="rId14" Type="http://schemas.openxmlformats.org/officeDocument/2006/relationships/image" Target="../media/image15.png"/><Relationship Id="rId2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F1134F-68A6-46DA-AA10-C327ACE95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7B9A3CB-F6A8-4E68-B6EF-DA5134FD9820}"/>
              </a:ext>
            </a:extLst>
          </p:cNvPr>
          <p:cNvSpPr txBox="1"/>
          <p:nvPr/>
        </p:nvSpPr>
        <p:spPr>
          <a:xfrm>
            <a:off x="2044937" y="1762395"/>
            <a:ext cx="844449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00" b="1" dirty="0" err="1">
                <a:ln>
                  <a:solidFill>
                    <a:srgbClr val="E4CBCB"/>
                  </a:solidFill>
                </a:ln>
                <a:solidFill>
                  <a:srgbClr val="E4729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Luyện</a:t>
            </a:r>
            <a:r>
              <a:rPr lang="en-US" altLang="zh-CN" sz="16600" b="1" dirty="0">
                <a:ln>
                  <a:solidFill>
                    <a:srgbClr val="E4CBCB"/>
                  </a:solidFill>
                </a:ln>
                <a:solidFill>
                  <a:srgbClr val="E4729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16600" b="1" dirty="0" err="1">
                <a:ln>
                  <a:solidFill>
                    <a:srgbClr val="E4CBCB"/>
                  </a:solidFill>
                </a:ln>
                <a:solidFill>
                  <a:srgbClr val="E4729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tập</a:t>
            </a:r>
            <a:r>
              <a:rPr lang="en-US" altLang="zh-CN" sz="16600" b="1" dirty="0">
                <a:ln>
                  <a:solidFill>
                    <a:srgbClr val="E4CBCB"/>
                  </a:solidFill>
                </a:ln>
                <a:solidFill>
                  <a:srgbClr val="E4729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16600" b="1" dirty="0" err="1">
                <a:ln>
                  <a:solidFill>
                    <a:srgbClr val="E4CBCB"/>
                  </a:solidFill>
                </a:ln>
                <a:solidFill>
                  <a:srgbClr val="E4729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Billhead 1910" panose="02040603050506020204" pitchFamily="18" charset="0"/>
                <a:ea typeface="包图小白体" panose="02010601030101010101" pitchFamily="2" charset="-122"/>
              </a:rPr>
              <a:t>chung</a:t>
            </a:r>
            <a:endParaRPr lang="en-US" altLang="zh-CN" sz="16600" b="1" dirty="0">
              <a:ln>
                <a:solidFill>
                  <a:srgbClr val="E4CBCB"/>
                </a:solidFill>
              </a:ln>
              <a:solidFill>
                <a:srgbClr val="E4729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Billhead 1910" panose="02040603050506020204" pitchFamily="18" charset="0"/>
              <a:ea typeface="包图小白体" panose="02010601030101010101" pitchFamily="2" charset="-122"/>
            </a:endParaRPr>
          </a:p>
          <a:p>
            <a:pPr algn="ctr"/>
            <a:r>
              <a:rPr lang="en-US" altLang="zh-CN" sz="9600" b="1" dirty="0">
                <a:solidFill>
                  <a:srgbClr val="BCA7CE"/>
                </a:solidFill>
                <a:effectLst/>
                <a:latin typeface="UTM Billhead 1910" panose="02040603050506020204" pitchFamily="18" charset="0"/>
                <a:ea typeface="包图小白体" panose="02010601030101010101" pitchFamily="2" charset="-122"/>
              </a:rPr>
              <a:t>Tr.35</a:t>
            </a:r>
            <a:endParaRPr lang="zh-CN" altLang="en-US" sz="9600" b="1" dirty="0">
              <a:solidFill>
                <a:srgbClr val="BCA7CE"/>
              </a:solidFill>
              <a:effectLst/>
              <a:latin typeface="UTM Billhead 1910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9" name="5c249dca6369b">
            <a:hlinkClick r:id="" action="ppaction://media"/>
            <a:extLst>
              <a:ext uri="{FF2B5EF4-FFF2-40B4-BE49-F238E27FC236}">
                <a16:creationId xmlns:a16="http://schemas.microsoft.com/office/drawing/2014/main" id="{C43B6E2C-D4D9-42DC-AB67-F8D7BB353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6978" y="1719955"/>
            <a:ext cx="487363" cy="487363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8F7E6103-D4C5-47C3-A6AC-13B86018D4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8499" r="12098"/>
          <a:stretch/>
        </p:blipFill>
        <p:spPr>
          <a:xfrm flipH="1">
            <a:off x="0" y="3984242"/>
            <a:ext cx="3039365" cy="2952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05" y="1365758"/>
            <a:ext cx="877145" cy="793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1099853" y="2842776"/>
            <a:ext cx="1063852" cy="8283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20311" y="1283988"/>
            <a:ext cx="1751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rgbClr val="6FA5CF"/>
                  </a:solidFill>
                  <a:prstDash val="solid"/>
                </a:ln>
                <a:solidFill>
                  <a:srgbClr val="B3DEE5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Bienvenue" panose="02040603050506020204" pitchFamily="18" charset="0"/>
              </a:rPr>
              <a:t>Toán</a:t>
            </a:r>
            <a:endParaRPr lang="en-US" sz="5400" b="1" cap="none" spc="0" dirty="0">
              <a:ln w="22225">
                <a:solidFill>
                  <a:srgbClr val="6FA5CF"/>
                </a:solidFill>
                <a:prstDash val="solid"/>
              </a:ln>
              <a:solidFill>
                <a:srgbClr val="B3DEE5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UTM Bienvenu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2120977" y="-733690"/>
            <a:ext cx="14937817" cy="7888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t="20513" r="32012" b="6125"/>
          <a:stretch/>
        </p:blipFill>
        <p:spPr>
          <a:xfrm>
            <a:off x="0" y="1809750"/>
            <a:ext cx="5892746" cy="4250582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892E84E7-E2D5-44FB-9B9B-A9F9544BC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546" y="-733690"/>
            <a:ext cx="8624231" cy="75916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816764" y="407748"/>
            <a:ext cx="13099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6321699" y="2694155"/>
            <a:ext cx="4595924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820576" y="2952384"/>
            <a:ext cx="76967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29283" y="4559427"/>
            <a:ext cx="1207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3A,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237582" y="4574506"/>
            <a:ext cx="1207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3B,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92664" y="4574506"/>
            <a:ext cx="1207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225" y="4337703"/>
            <a:ext cx="1552956" cy="13880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5635" y="1224975"/>
            <a:ext cx="560711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GIỎI TOÁN KHỐI LỚP BA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QUÝ ĐÔN NĂM HỌC 2004 - 2005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41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988397" y="-663677"/>
            <a:ext cx="14805237" cy="7818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t="21294" r="32012" b="6125"/>
          <a:stretch/>
        </p:blipFill>
        <p:spPr>
          <a:xfrm>
            <a:off x="0" y="1790700"/>
            <a:ext cx="5892746" cy="4269632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892E84E7-E2D5-44FB-9B9B-A9F9544BC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35" y="-1125090"/>
            <a:ext cx="9282969" cy="75916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052738" y="157025"/>
            <a:ext cx="13099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623767" y="2212600"/>
            <a:ext cx="597490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3B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261143" y="4514694"/>
            <a:ext cx="1345223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261143" y="3811776"/>
            <a:ext cx="1345223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052738" y="2351311"/>
            <a:ext cx="1345223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817" y="1236425"/>
            <a:ext cx="560711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GIỎI TOÁN KHỐI LỚP BA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QUÝ ĐÔN NĂM HỌC 2004 - 2005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67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858228" y="-665068"/>
            <a:ext cx="14807872" cy="7819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t="21294" r="32012" b="6125"/>
          <a:stretch/>
        </p:blipFill>
        <p:spPr>
          <a:xfrm>
            <a:off x="0" y="1790700"/>
            <a:ext cx="5892746" cy="42696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2817" y="1236425"/>
            <a:ext cx="560711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GIỎI TOÁN KHỐI LỚP BA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QUÝ ĐÔN NĂM HỌC 2004 - 2005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4">
            <a:extLst>
              <a:ext uri="{FF2B5EF4-FFF2-40B4-BE49-F238E27FC236}">
                <a16:creationId xmlns:a16="http://schemas.microsoft.com/office/drawing/2014/main" id="{892E84E7-E2D5-44FB-9B9B-A9F9544BC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413" y="-665068"/>
            <a:ext cx="8624231" cy="7591690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383783" y="2455021"/>
            <a:ext cx="509628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Ba: 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…....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202862" y="3287952"/>
            <a:ext cx="92865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3B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650628" y="4017427"/>
            <a:ext cx="86141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816764" y="407748"/>
            <a:ext cx="13099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01225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57483" y="220323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-480178" y="4129627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40" y="14941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34" y="599152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1" name="rào chắn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DA72194-A9B4-4CA8-8AD3-9AFBC50B423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488" y="4404360"/>
            <a:ext cx="3433376" cy="210294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26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1.18073 0.01042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25196" y="2135146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-4848092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2" name="roadblock">
            <a:extLst>
              <a:ext uri="{FF2B5EF4-FFF2-40B4-BE49-F238E27FC236}">
                <a16:creationId xmlns:a16="http://schemas.microsoft.com/office/drawing/2014/main" id="{8A76E31F-F626-4BCC-8A24-45502A239F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9456770" y="4005638"/>
            <a:ext cx="1856384" cy="2168673"/>
          </a:xfrm>
          <a:prstGeom prst="rect">
            <a:avLst/>
          </a:prstGeom>
        </p:spPr>
      </p:pic>
      <p:pic>
        <p:nvPicPr>
          <p:cNvPr id="2" name="Untitled Project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487363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8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64348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74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34007" y="-147926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471001" y="-510695"/>
            <a:ext cx="14360540" cy="75835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CAC8DD8-1EE6-4214-A347-CF19DDA1F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5616" y="1971066"/>
            <a:ext cx="5063653" cy="41412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C1D499-813C-4582-9565-F8964FF94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41291" y="1970523"/>
            <a:ext cx="5134426" cy="39164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2" b="89911" l="20178" r="899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03" y="2830186"/>
            <a:ext cx="4056554" cy="405655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01855" y="2955292"/>
            <a:ext cx="358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>
              <a:buAutoNum type="alphaLcParenR"/>
            </a:pP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 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thuộc thế kỉ nào</a:t>
            </a:r>
            <a:r>
              <a:rPr lang="en-US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2006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40058" y="2795183"/>
            <a:ext cx="358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200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 thế kỉ nào</a:t>
            </a:r>
            <a:r>
              <a:rPr lang="en-US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2006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369380" y="717393"/>
            <a:ext cx="8638993" cy="103202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2D4E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600" b="1" dirty="0">
              <a:solidFill>
                <a:srgbClr val="2006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91799" y="664499"/>
            <a:ext cx="8394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Bài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4: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Trả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lời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các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câu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hỏi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sau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16880" y="2955292"/>
            <a:ext cx="358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>
              <a:buAutoNum type="alphaLcParenR"/>
            </a:pP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 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thuộc thế kỉ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40058" y="2799706"/>
            <a:ext cx="358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200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20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 thế kỉ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XXI</a:t>
            </a:r>
          </a:p>
        </p:txBody>
      </p:sp>
    </p:spTree>
    <p:extLst>
      <p:ext uri="{BB962C8B-B14F-4D97-AF65-F5344CB8AC3E}">
        <p14:creationId xmlns:p14="http://schemas.microsoft.com/office/powerpoint/2010/main" val="25656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1"/>
      <p:bldP spid="14" grpId="2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48686" y="169757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14779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2" name="roadblock">
            <a:extLst>
              <a:ext uri="{FF2B5EF4-FFF2-40B4-BE49-F238E27FC236}">
                <a16:creationId xmlns:a16="http://schemas.microsoft.com/office/drawing/2014/main" id="{8A76E31F-F626-4BCC-8A24-45502A239F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8842096" y="4300051"/>
            <a:ext cx="1856384" cy="216867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16915" y="66684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1.02109 -4.07407E-6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F1134F-68A6-46DA-AA10-C327ACE954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F17991-CFA6-4E8E-A724-9846AC08B6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65334" r="64270" b="-1"/>
          <a:stretch/>
        </p:blipFill>
        <p:spPr>
          <a:xfrm>
            <a:off x="7846953" y="3323331"/>
            <a:ext cx="3276601" cy="32918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F7012FD-D768-4CBB-B701-17DD569AE1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30025" r="35279" b="35308"/>
          <a:stretch/>
        </p:blipFill>
        <p:spPr>
          <a:xfrm>
            <a:off x="882014" y="3566160"/>
            <a:ext cx="3276601" cy="32918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C63F03-F1D4-461F-8685-005F72CB1A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5" t="32667" r="7307" b="32667"/>
          <a:stretch/>
        </p:blipFill>
        <p:spPr>
          <a:xfrm>
            <a:off x="6308003" y="-349926"/>
            <a:ext cx="3276601" cy="32918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76885" y="2529006"/>
            <a:ext cx="592059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Chúc</a:t>
            </a:r>
            <a:r>
              <a:rPr lang="en-U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8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cá</a:t>
            </a:r>
            <a:r>
              <a:rPr lang="en-US" sz="8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</a:t>
            </a:r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80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bạn</a:t>
            </a:r>
            <a:r>
              <a:rPr lang="en-US" sz="8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  <a:p>
            <a:pPr algn="ctr"/>
            <a:r>
              <a:rPr lang="en-US" sz="8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học </a:t>
            </a:r>
            <a:r>
              <a:rPr lang="en-US" sz="8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giỏi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157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155642" y="204281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64286" y="-92417"/>
            <a:ext cx="14110309" cy="745139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10883B6-411A-4F38-A129-AADA12DAD9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881">
            <a:off x="3971797" y="475558"/>
            <a:ext cx="6814037" cy="636650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7BF794D-0DAD-4F9A-B947-3FE8A16B79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68"/>
          <a:stretch/>
        </p:blipFill>
        <p:spPr>
          <a:xfrm>
            <a:off x="1205770" y="1159321"/>
            <a:ext cx="4383310" cy="5367938"/>
          </a:xfrm>
          <a:prstGeom prst="rect">
            <a:avLst/>
          </a:prstGeom>
        </p:spPr>
      </p:pic>
      <p:grpSp>
        <p:nvGrpSpPr>
          <p:cNvPr id="20" name="Group 1261">
            <a:extLst>
              <a:ext uri="{FF2B5EF4-FFF2-40B4-BE49-F238E27FC236}">
                <a16:creationId xmlns:a16="http://schemas.microsoft.com/office/drawing/2014/main" id="{83BFBB71-94A0-4734-9A9F-E94D36DC9AD3}"/>
              </a:ext>
            </a:extLst>
          </p:cNvPr>
          <p:cNvGrpSpPr/>
          <p:nvPr/>
        </p:nvGrpSpPr>
        <p:grpSpPr>
          <a:xfrm>
            <a:off x="2615471" y="5536368"/>
            <a:ext cx="467620" cy="422875"/>
            <a:chOff x="0" y="0"/>
            <a:chExt cx="935237" cy="845748"/>
          </a:xfrm>
        </p:grpSpPr>
        <p:sp>
          <p:nvSpPr>
            <p:cNvPr id="21" name="Shape 1259">
              <a:extLst>
                <a:ext uri="{FF2B5EF4-FFF2-40B4-BE49-F238E27FC236}">
                  <a16:creationId xmlns:a16="http://schemas.microsoft.com/office/drawing/2014/main" id="{EFEEF488-0001-4D28-B6F2-6A974CC81AA3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Shape 1260">
              <a:extLst>
                <a:ext uri="{FF2B5EF4-FFF2-40B4-BE49-F238E27FC236}">
                  <a16:creationId xmlns:a16="http://schemas.microsoft.com/office/drawing/2014/main" id="{7CF96C9D-F8D8-4EE8-B86C-4348BD623C0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1261">
            <a:extLst>
              <a:ext uri="{FF2B5EF4-FFF2-40B4-BE49-F238E27FC236}">
                <a16:creationId xmlns:a16="http://schemas.microsoft.com/office/drawing/2014/main" id="{421FDB24-9228-43C2-A249-AB5EB0B4A4C0}"/>
              </a:ext>
            </a:extLst>
          </p:cNvPr>
          <p:cNvGrpSpPr/>
          <p:nvPr/>
        </p:nvGrpSpPr>
        <p:grpSpPr>
          <a:xfrm>
            <a:off x="2995505" y="1415633"/>
            <a:ext cx="467620" cy="422875"/>
            <a:chOff x="0" y="0"/>
            <a:chExt cx="935237" cy="845748"/>
          </a:xfrm>
        </p:grpSpPr>
        <p:sp>
          <p:nvSpPr>
            <p:cNvPr id="24" name="Shape 1259">
              <a:extLst>
                <a:ext uri="{FF2B5EF4-FFF2-40B4-BE49-F238E27FC236}">
                  <a16:creationId xmlns:a16="http://schemas.microsoft.com/office/drawing/2014/main" id="{F66137E4-A20C-4275-9EC7-032C0F1AE86C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Shape 1260">
              <a:extLst>
                <a:ext uri="{FF2B5EF4-FFF2-40B4-BE49-F238E27FC236}">
                  <a16:creationId xmlns:a16="http://schemas.microsoft.com/office/drawing/2014/main" id="{8238C7BE-EA11-4259-A9CB-865A9BE2B01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roup 1261">
            <a:extLst>
              <a:ext uri="{FF2B5EF4-FFF2-40B4-BE49-F238E27FC236}">
                <a16:creationId xmlns:a16="http://schemas.microsoft.com/office/drawing/2014/main" id="{8CA8EE58-C117-44E7-A45C-284749C9AFDE}"/>
              </a:ext>
            </a:extLst>
          </p:cNvPr>
          <p:cNvGrpSpPr/>
          <p:nvPr/>
        </p:nvGrpSpPr>
        <p:grpSpPr>
          <a:xfrm>
            <a:off x="7168207" y="1355978"/>
            <a:ext cx="467620" cy="422875"/>
            <a:chOff x="0" y="0"/>
            <a:chExt cx="935237" cy="845748"/>
          </a:xfrm>
        </p:grpSpPr>
        <p:sp>
          <p:nvSpPr>
            <p:cNvPr id="34" name="Shape 1259">
              <a:extLst>
                <a:ext uri="{FF2B5EF4-FFF2-40B4-BE49-F238E27FC236}">
                  <a16:creationId xmlns:a16="http://schemas.microsoft.com/office/drawing/2014/main" id="{F99AD1E7-0072-48F4-916F-BC445E77FCB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Shape 1260">
              <a:extLst>
                <a:ext uri="{FF2B5EF4-FFF2-40B4-BE49-F238E27FC236}">
                  <a16:creationId xmlns:a16="http://schemas.microsoft.com/office/drawing/2014/main" id="{8B2620C8-3C6F-47CF-B298-1A872D816431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roup 1261">
            <a:extLst>
              <a:ext uri="{FF2B5EF4-FFF2-40B4-BE49-F238E27FC236}">
                <a16:creationId xmlns:a16="http://schemas.microsoft.com/office/drawing/2014/main" id="{AAB65B44-97AE-4098-94E1-036419F9D531}"/>
              </a:ext>
            </a:extLst>
          </p:cNvPr>
          <p:cNvGrpSpPr/>
          <p:nvPr/>
        </p:nvGrpSpPr>
        <p:grpSpPr>
          <a:xfrm>
            <a:off x="9486920" y="4212216"/>
            <a:ext cx="467620" cy="422875"/>
            <a:chOff x="0" y="0"/>
            <a:chExt cx="935237" cy="845748"/>
          </a:xfrm>
        </p:grpSpPr>
        <p:sp>
          <p:nvSpPr>
            <p:cNvPr id="38" name="Shape 1259">
              <a:extLst>
                <a:ext uri="{FF2B5EF4-FFF2-40B4-BE49-F238E27FC236}">
                  <a16:creationId xmlns:a16="http://schemas.microsoft.com/office/drawing/2014/main" id="{972408E1-FD5E-47F7-B64C-99C3FCE0C927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Shape 1260">
              <a:extLst>
                <a:ext uri="{FF2B5EF4-FFF2-40B4-BE49-F238E27FC236}">
                  <a16:creationId xmlns:a16="http://schemas.microsoft.com/office/drawing/2014/main" id="{3066BEA1-E307-47D7-95D1-34841D04EAE2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roup 1261">
            <a:extLst>
              <a:ext uri="{FF2B5EF4-FFF2-40B4-BE49-F238E27FC236}">
                <a16:creationId xmlns:a16="http://schemas.microsoft.com/office/drawing/2014/main" id="{C77EF830-1C15-473E-94ED-A76BBB6BEBE4}"/>
              </a:ext>
            </a:extLst>
          </p:cNvPr>
          <p:cNvGrpSpPr/>
          <p:nvPr/>
        </p:nvGrpSpPr>
        <p:grpSpPr>
          <a:xfrm>
            <a:off x="7168207" y="1355978"/>
            <a:ext cx="467620" cy="422875"/>
            <a:chOff x="0" y="0"/>
            <a:chExt cx="935237" cy="845748"/>
          </a:xfrm>
        </p:grpSpPr>
        <p:sp>
          <p:nvSpPr>
            <p:cNvPr id="41" name="Shape 1259">
              <a:extLst>
                <a:ext uri="{FF2B5EF4-FFF2-40B4-BE49-F238E27FC236}">
                  <a16:creationId xmlns:a16="http://schemas.microsoft.com/office/drawing/2014/main" id="{15F9FA69-7552-46BF-AE50-1A19FC56819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Shape 1260">
              <a:extLst>
                <a:ext uri="{FF2B5EF4-FFF2-40B4-BE49-F238E27FC236}">
                  <a16:creationId xmlns:a16="http://schemas.microsoft.com/office/drawing/2014/main" id="{0ACB93B4-ACBC-4DA4-B762-190A26081689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" name="Group 1261">
            <a:extLst>
              <a:ext uri="{FF2B5EF4-FFF2-40B4-BE49-F238E27FC236}">
                <a16:creationId xmlns:a16="http://schemas.microsoft.com/office/drawing/2014/main" id="{ACC9C3D6-2051-40F1-88BB-16DEF1783440}"/>
              </a:ext>
            </a:extLst>
          </p:cNvPr>
          <p:cNvGrpSpPr/>
          <p:nvPr/>
        </p:nvGrpSpPr>
        <p:grpSpPr>
          <a:xfrm>
            <a:off x="6398260" y="4897155"/>
            <a:ext cx="771347" cy="697539"/>
            <a:chOff x="0" y="0"/>
            <a:chExt cx="935237" cy="845748"/>
          </a:xfrm>
        </p:grpSpPr>
        <p:sp>
          <p:nvSpPr>
            <p:cNvPr id="44" name="Shape 1259">
              <a:extLst>
                <a:ext uri="{FF2B5EF4-FFF2-40B4-BE49-F238E27FC236}">
                  <a16:creationId xmlns:a16="http://schemas.microsoft.com/office/drawing/2014/main" id="{5B000F6D-5631-4423-B129-BD77DF23CAD4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Shape 1260">
              <a:extLst>
                <a:ext uri="{FF2B5EF4-FFF2-40B4-BE49-F238E27FC236}">
                  <a16:creationId xmlns:a16="http://schemas.microsoft.com/office/drawing/2014/main" id="{2040CE8B-C1C0-4276-A03E-4B1D67E4F362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" name="Group 1261">
            <a:extLst>
              <a:ext uri="{FF2B5EF4-FFF2-40B4-BE49-F238E27FC236}">
                <a16:creationId xmlns:a16="http://schemas.microsoft.com/office/drawing/2014/main" id="{3AE4F215-A215-49FD-AA20-E244483F8C5D}"/>
              </a:ext>
            </a:extLst>
          </p:cNvPr>
          <p:cNvGrpSpPr/>
          <p:nvPr/>
        </p:nvGrpSpPr>
        <p:grpSpPr>
          <a:xfrm>
            <a:off x="10077588" y="2223307"/>
            <a:ext cx="771347" cy="697539"/>
            <a:chOff x="0" y="0"/>
            <a:chExt cx="935237" cy="845748"/>
          </a:xfrm>
        </p:grpSpPr>
        <p:sp>
          <p:nvSpPr>
            <p:cNvPr id="47" name="Shape 1259">
              <a:extLst>
                <a:ext uri="{FF2B5EF4-FFF2-40B4-BE49-F238E27FC236}">
                  <a16:creationId xmlns:a16="http://schemas.microsoft.com/office/drawing/2014/main" id="{38A8462D-51DE-47FA-96D3-6EED9A27ACF5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Shape 1260">
              <a:extLst>
                <a:ext uri="{FF2B5EF4-FFF2-40B4-BE49-F238E27FC236}">
                  <a16:creationId xmlns:a16="http://schemas.microsoft.com/office/drawing/2014/main" id="{E25B689A-8F4B-4404-85E3-1A5205BE44D4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875319" y="2014381"/>
            <a:ext cx="1802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Bienvenue" panose="02040603050506020204" pitchFamily="18" charset="0"/>
              </a:rPr>
              <a:t>Vượt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Bienvenue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643878" y="2741905"/>
            <a:ext cx="27558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Bienvenue" panose="02040603050506020204" pitchFamily="18" charset="0"/>
              </a:rPr>
              <a:t>Chướng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Bienvenue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666746" y="3482428"/>
            <a:ext cx="16594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Bienvenue" panose="02040603050506020204" pitchFamily="18" charset="0"/>
              </a:rPr>
              <a:t>Ngại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Bienvenue" panose="020406030505060202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651774" y="4323619"/>
            <a:ext cx="1338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Bienvenue" panose="02040603050506020204" pitchFamily="18" charset="0"/>
              </a:rPr>
              <a:t>Vật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UTM Bienvenue" panose="020406030505060202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875" y="1874218"/>
            <a:ext cx="877145" cy="7932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5855379" y="3937075"/>
            <a:ext cx="1063852" cy="828313"/>
          </a:xfrm>
          <a:prstGeom prst="rect">
            <a:avLst/>
          </a:prstGeom>
        </p:spPr>
      </p:pic>
      <p:pic>
        <p:nvPicPr>
          <p:cNvPr id="6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2895" y="60398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44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"/>
                            </p:stCondLst>
                            <p:childTnLst>
                              <p:par>
                                <p:cTn id="6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"/>
                            </p:stCondLst>
                            <p:childTnLst>
                              <p:par>
                                <p:cTn id="7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36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5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33" decel="50000">
                                          <p:stCondLst>
                                            <p:cond delay="2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5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1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6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33" tmFilter="0, 0; 0.125,0.2665; 0.25,0.4; 0.375,0.465; 0.5,0.5;  0.625,0.535; 0.75,0.6; 0.875,0.7335; 1,1">
                                          <p:stCondLst>
                                            <p:cond delay="133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" tmFilter="0, 0; 0.125,0.2665; 0.25,0.4; 0.375,0.465; 0.5,0.5;  0.625,0.535; 0.75,0.6; 0.875,0.7335; 1,1">
                                          <p:stCondLst>
                                            <p:cond delay="26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5">
                                          <p:stCondLst>
                                            <p:cond delay="13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33" decel="50000">
                                          <p:stCondLst>
                                            <p:cond delay="13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5">
                                          <p:stCondLst>
                                            <p:cond delay="26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33" decel="50000">
                                          <p:stCondLst>
                                            <p:cond delay="2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5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33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5">
                                          <p:stCondLst>
                                            <p:cond delay="36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33" decel="50000">
                                          <p:stCondLst>
                                            <p:cond delay="367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900"/>
                            </p:stCondLst>
                            <p:childTnLst>
                              <p:par>
                                <p:cTn id="1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49" grpId="0"/>
      <p:bldP spid="50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48686" y="169757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2997" y="4404519"/>
            <a:ext cx="4439545" cy="210294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9766094" y="3804728"/>
            <a:ext cx="2246763" cy="2634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13" y="64475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42" y="453561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" name="Untitled Project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00186" y="62637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3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30704 0.0007 " pathEditMode="relative" rAng="0" ptsTypes="AA">
                                      <p:cBhvr>
                                        <p:cTn id="21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473FC46-E3ED-4CB4-BC21-7087D8E827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-1455718" y="-3540904"/>
            <a:ext cx="14612293" cy="12347944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414672" y="1780016"/>
            <a:ext cx="89988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chemeClr val="tx2"/>
                </a:solidFill>
                <a:latin typeface="+mj-lt"/>
                <a:cs typeface="Arial" charset="0"/>
              </a:rPr>
              <a:t>a) Viết số tự nhiên 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liền sau </a:t>
            </a:r>
            <a:r>
              <a:rPr lang="vi-VN" sz="3200" b="1" dirty="0">
                <a:solidFill>
                  <a:schemeClr val="tx2"/>
                </a:solidFill>
                <a:latin typeface="+mj-lt"/>
                <a:cs typeface="Arial" charset="0"/>
              </a:rPr>
              <a:t>của số 2 835 917.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414672" y="2777529"/>
            <a:ext cx="98229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chemeClr val="tx2"/>
                </a:solidFill>
                <a:latin typeface="+mj-lt"/>
                <a:cs typeface="Arial" charset="0"/>
              </a:rPr>
              <a:t>b) Viết số tự nhiên 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liền trước </a:t>
            </a:r>
            <a:r>
              <a:rPr lang="vi-VN" sz="3200" b="1" dirty="0">
                <a:solidFill>
                  <a:schemeClr val="tx2"/>
                </a:solidFill>
                <a:latin typeface="+mj-lt"/>
                <a:cs typeface="Arial" charset="0"/>
              </a:rPr>
              <a:t>của số 2 835 917.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447645" y="3709415"/>
            <a:ext cx="1125756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200" b="1" dirty="0">
                <a:solidFill>
                  <a:schemeClr val="tx2"/>
                </a:solidFill>
                <a:latin typeface="+mj-lt"/>
                <a:cs typeface="Arial" charset="0"/>
              </a:rPr>
              <a:t>c) Đọc số rồi nêu giá trị của 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chữ số 2 </a:t>
            </a:r>
            <a:r>
              <a:rPr lang="vi-VN" sz="3200" b="1" dirty="0">
                <a:solidFill>
                  <a:schemeClr val="tx2"/>
                </a:solidFill>
                <a:latin typeface="+mj-lt"/>
                <a:cs typeface="Arial" charset="0"/>
              </a:rPr>
              <a:t>trong mỗi số sau:</a:t>
            </a:r>
            <a:endParaRPr lang="en-US" sz="3200" b="1" dirty="0">
              <a:solidFill>
                <a:schemeClr val="tx2"/>
              </a:solidFill>
              <a:latin typeface="+mj-lt"/>
              <a:cs typeface="Arial" charset="0"/>
            </a:endParaRPr>
          </a:p>
          <a:p>
            <a:pPr>
              <a:defRPr/>
            </a:pPr>
            <a:r>
              <a:rPr lang="en-US" sz="3200" b="1" dirty="0">
                <a:solidFill>
                  <a:schemeClr val="tx2"/>
                </a:solidFill>
                <a:cs typeface="Arial" pitchFamily="34" charset="0"/>
              </a:rPr>
              <a:t>			</a:t>
            </a:r>
            <a:r>
              <a:rPr lang="vi-VN" sz="32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82 360</a:t>
            </a:r>
            <a:r>
              <a:rPr lang="en-US" sz="32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 </a:t>
            </a:r>
            <a:r>
              <a:rPr lang="vi-VN" sz="32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945</a:t>
            </a:r>
            <a:r>
              <a:rPr lang="en-US" sz="32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; </a:t>
            </a:r>
            <a:r>
              <a:rPr lang="vi-VN" sz="32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7 283 096 </a:t>
            </a:r>
            <a:r>
              <a:rPr lang="en-US" sz="32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; </a:t>
            </a:r>
            <a:r>
              <a:rPr lang="vi-VN" sz="32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1 547 238</a:t>
            </a:r>
            <a:endParaRPr lang="en-US" sz="32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en-US" sz="3200" b="1" dirty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en-US" sz="32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vi-VN" sz="3200" b="1" dirty="0">
              <a:solidFill>
                <a:schemeClr val="tx2"/>
              </a:solidFill>
              <a:latin typeface="+mj-lt"/>
              <a:cs typeface="Arial" charset="0"/>
            </a:endParaRP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348535" y="4403637"/>
            <a:ext cx="1746768" cy="20485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01700" y="824844"/>
            <a:ext cx="2236060" cy="766212"/>
            <a:chOff x="2701700" y="824844"/>
            <a:chExt cx="2236060" cy="766212"/>
          </a:xfrm>
        </p:grpSpPr>
        <p:sp>
          <p:nvSpPr>
            <p:cNvPr id="17" name="云形 10">
              <a:extLst>
                <a:ext uri="{FF2B5EF4-FFF2-40B4-BE49-F238E27FC236}">
                  <a16:creationId xmlns:a16="http://schemas.microsoft.com/office/drawing/2014/main" id="{76F68FC0-4CC4-4EBA-89FC-540C19368067}"/>
                </a:ext>
              </a:extLst>
            </p:cNvPr>
            <p:cNvSpPr/>
            <p:nvPr/>
          </p:nvSpPr>
          <p:spPr>
            <a:xfrm>
              <a:off x="2701700" y="835659"/>
              <a:ext cx="2236060" cy="755397"/>
            </a:xfrm>
            <a:prstGeom prst="cloud">
              <a:avLst/>
            </a:prstGeom>
            <a:noFill/>
            <a:ln>
              <a:solidFill>
                <a:srgbClr val="D27C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10764" y="824844"/>
              <a:ext cx="130997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u="sng" cap="none" spc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u="sng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373" y="-68526"/>
            <a:ext cx="3768494" cy="2148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947" y="-933459"/>
            <a:ext cx="2539920" cy="25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3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31" y="2907211"/>
            <a:ext cx="5685247" cy="3900587"/>
          </a:xfrm>
          <a:prstGeom prst="rect">
            <a:avLst/>
          </a:prstGeom>
        </p:spPr>
      </p:pic>
      <p:pic>
        <p:nvPicPr>
          <p:cNvPr id="20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49" y="180341"/>
            <a:ext cx="5685247" cy="390058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56600" y="2264126"/>
            <a:ext cx="502883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  <a:cs typeface="Arial" charset="0"/>
              </a:rPr>
              <a:t>2 835 917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2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60715"/>
            <a:ext cx="5599371" cy="4197285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55" y="-143789"/>
            <a:ext cx="5599371" cy="419728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298352" y="1958892"/>
            <a:ext cx="32624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2 835 918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18796" y="4755319"/>
            <a:ext cx="502883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  <a:cs typeface="Arial" charset="0"/>
              </a:rPr>
              <a:t>2 835 917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39802" y="4755319"/>
            <a:ext cx="32624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2 835 916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68" y="1072742"/>
            <a:ext cx="1253277" cy="125077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66" y="3973947"/>
            <a:ext cx="1253277" cy="125077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701700" y="824844"/>
            <a:ext cx="2236060" cy="766212"/>
            <a:chOff x="2701700" y="824844"/>
            <a:chExt cx="2236060" cy="766212"/>
          </a:xfrm>
        </p:grpSpPr>
        <p:sp>
          <p:nvSpPr>
            <p:cNvPr id="15" name="云形 10">
              <a:extLst>
                <a:ext uri="{FF2B5EF4-FFF2-40B4-BE49-F238E27FC236}">
                  <a16:creationId xmlns:a16="http://schemas.microsoft.com/office/drawing/2014/main" id="{76F68FC0-4CC4-4EBA-89FC-540C19368067}"/>
                </a:ext>
              </a:extLst>
            </p:cNvPr>
            <p:cNvSpPr/>
            <p:nvPr/>
          </p:nvSpPr>
          <p:spPr>
            <a:xfrm>
              <a:off x="2701700" y="835659"/>
              <a:ext cx="2236060" cy="755397"/>
            </a:xfrm>
            <a:prstGeom prst="cloud">
              <a:avLst/>
            </a:prstGeom>
            <a:noFill/>
            <a:ln>
              <a:solidFill>
                <a:srgbClr val="D27C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210764" y="824844"/>
              <a:ext cx="130997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u="sng" cap="none" spc="0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u="sng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98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2306782" y="-652203"/>
            <a:ext cx="15645135" cy="8261910"/>
          </a:xfrm>
          <a:prstGeom prst="rect">
            <a:avLst/>
          </a:prstGeom>
        </p:spPr>
      </p:pic>
      <p:graphicFrame>
        <p:nvGraphicFramePr>
          <p:cNvPr id="19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891778"/>
              </p:ext>
            </p:extLst>
          </p:nvPr>
        </p:nvGraphicFramePr>
        <p:xfrm>
          <a:off x="487097" y="1648226"/>
          <a:ext cx="11027570" cy="4741276"/>
        </p:xfrm>
        <a:graphic>
          <a:graphicData uri="http://schemas.openxmlformats.org/drawingml/2006/table">
            <a:tbl>
              <a:tblPr/>
              <a:tblGrid>
                <a:gridCol w="1951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8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09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 TRỊ CỦA CHỮ SỐ 2</a:t>
                      </a: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02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>
                        <a:solidFill>
                          <a:srgbClr val="2006B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1" dirty="0">
                          <a:solidFill>
                            <a:srgbClr val="2006B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82 360</a:t>
                      </a:r>
                      <a:r>
                        <a:rPr lang="en-US" sz="2800" b="1" dirty="0">
                          <a:solidFill>
                            <a:srgbClr val="2006B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1" dirty="0">
                          <a:solidFill>
                            <a:srgbClr val="2006B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2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rgbClr val="2006B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1" dirty="0">
                          <a:solidFill>
                            <a:srgbClr val="2006B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7 283 096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24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rgbClr val="2006B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1" dirty="0">
                          <a:solidFill>
                            <a:srgbClr val="2006B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1 547 238</a:t>
                      </a:r>
                      <a:endParaRPr lang="en-US" sz="2800" b="1" dirty="0">
                        <a:solidFill>
                          <a:srgbClr val="2006B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14375" y="2323883"/>
            <a:ext cx="584672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latin typeface="+mj-lt"/>
              </a:rPr>
              <a:t>Tám mươi hai triệu ba trăm sáu mươi nghìn chín trăm bốn mươi lăm.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75798" y="3708878"/>
            <a:ext cx="572388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latin typeface="+mj-lt"/>
              </a:rPr>
              <a:t>Bảy triệu hai trăm tám mươi ba nghìn không trăm chín mươi sáu.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84591" y="5051627"/>
            <a:ext cx="602281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latin typeface="+mj-lt"/>
              </a:rPr>
              <a:t>Một triệu năm trăm bốn mươi bảy nghìn hai trăm ba mươi tám</a:t>
            </a:r>
            <a:r>
              <a:rPr lang="en-US" sz="2800" b="1" dirty="0">
                <a:solidFill>
                  <a:srgbClr val="C00000"/>
                </a:solidFill>
                <a:latin typeface="+mj-lt"/>
              </a:rPr>
              <a:t>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589990" y="2740088"/>
            <a:ext cx="162095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2 000 000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732396" y="4005043"/>
            <a:ext cx="1351652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200 000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0001700" y="5192541"/>
            <a:ext cx="81304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C8159B-8F97-4362-A645-37142829E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17" y="404964"/>
            <a:ext cx="11936260" cy="1109923"/>
          </a:xfrm>
          <a:prstGeom prst="rect">
            <a:avLst/>
          </a:prstGeom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2922935" y="759275"/>
            <a:ext cx="845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cs typeface="Arial" charset="0"/>
              </a:rPr>
              <a:t>b. </a:t>
            </a:r>
            <a:r>
              <a:rPr lang="vi-VN" sz="2800" b="1" dirty="0">
                <a:solidFill>
                  <a:srgbClr val="FF0000"/>
                </a:solidFill>
                <a:latin typeface="+mj-lt"/>
                <a:cs typeface="Arial" charset="0"/>
              </a:rPr>
              <a:t>Đọc số rồi nêu giá trị của chữ số 2 trong mỗi số sau: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9" y="264109"/>
            <a:ext cx="1253277" cy="125077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926215" y="698315"/>
            <a:ext cx="9717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u="sng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6325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57483" y="2203230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-480178" y="4129627"/>
            <a:ext cx="4439545" cy="210294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8463817" y="3990843"/>
            <a:ext cx="1814016" cy="212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40" y="14941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34" y="599152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87363" y="6460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4450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545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44505 -0.00996 " pathEditMode="relative" rAng="0" ptsTypes="AA">
                                      <p:cBhvr>
                                        <p:cTn id="24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3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1.18073 0.01042 " pathEditMode="relative" rAng="0" ptsTypes="AA">
                                      <p:cBhvr>
                                        <p:cTn id="27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0" y="3325"/>
            <a:ext cx="12192000" cy="6908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511323" y="1951613"/>
            <a:ext cx="2615591" cy="366182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330781" y="2797629"/>
            <a:ext cx="2877572" cy="28237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08262" y="2278519"/>
            <a:ext cx="3394027" cy="3567192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-4848092" y="4129044"/>
            <a:ext cx="4439545" cy="210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446810"/>
            <a:ext cx="1026603" cy="100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91" y="187456"/>
            <a:ext cx="1873179" cy="1071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55" y="841147"/>
            <a:ext cx="1580551" cy="903783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605975"/>
            <a:ext cx="12192000" cy="1252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61" y="1787084"/>
            <a:ext cx="877145" cy="7932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3550098" y="2177861"/>
            <a:ext cx="1063852" cy="828313"/>
          </a:xfrm>
          <a:prstGeom prst="rect">
            <a:avLst/>
          </a:prstGeom>
        </p:spPr>
      </p:pic>
      <p:pic>
        <p:nvPicPr>
          <p:cNvPr id="21" name="rào chắn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DA72194-A9B4-4CA8-8AD3-9AFBC50B423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488" y="4404360"/>
            <a:ext cx="3433376" cy="2102943"/>
          </a:xfrm>
          <a:prstGeom prst="rect">
            <a:avLst/>
          </a:prstGeom>
        </p:spPr>
      </p:pic>
      <p:pic>
        <p:nvPicPr>
          <p:cNvPr id="2" name="Broccoli_On_My_Pl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789488" y="6370636"/>
            <a:ext cx="487363" cy="487363"/>
          </a:xfrm>
          <a:prstGeom prst="rect">
            <a:avLst/>
          </a:prstGeom>
        </p:spPr>
      </p:pic>
      <p:pic>
        <p:nvPicPr>
          <p:cNvPr id="3" name="Untitled Project (online-audio-converter.co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645473" y="6614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9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64348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74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8D6597-08DA-4B7B-857E-62976F11FE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9DA6947-00FC-4090-8B13-9240D48213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-167619" y="-2013105"/>
            <a:ext cx="12659503" cy="100983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t="20540" r="32012" b="6125"/>
          <a:stretch/>
        </p:blipFill>
        <p:spPr>
          <a:xfrm>
            <a:off x="1575619" y="1272988"/>
            <a:ext cx="9040761" cy="5308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90831" y="441991"/>
            <a:ext cx="832554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HỌC SINH GIỎI TOÁN KHỐI LỚP BA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QUÝ ĐÔN NĂM HỌC 2004 - 2005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9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343</Words>
  <Application>Microsoft Office PowerPoint</Application>
  <PresentationFormat>Widescreen</PresentationFormat>
  <Paragraphs>68</Paragraphs>
  <Slides>17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UTM Billhead 1910</vt:lpstr>
      <vt:lpstr>Times New Roman</vt:lpstr>
      <vt:lpstr>等线</vt:lpstr>
      <vt:lpstr>Calibri</vt:lpstr>
      <vt:lpstr>Calibri Light</vt:lpstr>
      <vt:lpstr>包图小白体</vt:lpstr>
      <vt:lpstr>UTM Bienvenue</vt:lpstr>
      <vt:lpstr>Arial</vt:lpstr>
      <vt:lpstr>UVN Thang Vu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</cp:lastModifiedBy>
  <cp:revision>159</cp:revision>
  <dcterms:created xsi:type="dcterms:W3CDTF">2019-03-29T12:25:33Z</dcterms:created>
  <dcterms:modified xsi:type="dcterms:W3CDTF">2021-10-06T19:25:35Z</dcterms:modified>
</cp:coreProperties>
</file>